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image/jpeg" Extension="jpeg"/>
  <Default ContentType="application/vnd.openxmlformats-package.relationships+xml" Extension="rels"/>
  <Override ContentType="application/vnd.openxmlformats-officedocument.presentationml.tableStyles+xml" PartName="/ppt/tableStyles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8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presentation.main+xml" PartName="/ppt/presentation.xml"/>
  <Override ContentType="application/vnd.openxmlformats-officedocument.presentationml.presProps+xml" PartName="/ppt/presProps4.xml"/>
  <Override ContentType="application/vnd.openxmlformats-officedocument.theme+xml" PartName="/ppt/theme/theme1.xml"/>
  <Override ContentType="application/vnd.openxmlformats-officedocument.presentationml.tags+xml" PartName="/ppt/tags/tag2.xml"/>
  <Override ContentType="application/vnd.openxmlformats-officedocument.presentationml.viewProps+xml" PartName="/ppt/viewProps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b="0" i="0" sz="1865" u="none" cap="none" strike="noStrik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b="0" i="0" sz="1865" u="none" cap="none" strike="noStrik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b="0" i="0" sz="1865" u="none" cap="none" strike="noStrik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b="0" i="0" sz="1865" u="none" cap="none" strike="noStrik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b="0" i="0" sz="1865" u="none" cap="none" strike="noStrik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b="0" i="0" sz="1865" u="none" cap="none" strike="noStrik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b="0" i="0" sz="1865" u="none" cap="none" strike="noStrik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b="0" i="0" sz="1865" u="none" cap="none" strike="noStrik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b="0" i="0" sz="1865" u="none" cap="none" strike="noStrik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</p:extLst>
</p:presentation>
</file>

<file path=ppt/presProps4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4.xml><?xml version="1.0" encoding="utf-8"?>
<a:tblStyleLst xmlns:a="http://schemas.openxmlformats.org/drawingml/2006/main" xmlns:r="http://schemas.openxmlformats.org/officeDocument/2006/relationships" def="{90651C3A-4460-11DB-9652-00E08161165F}">
  <a:tblStyle styleId="{DB6FB553-1113-4ABA-8273-411B0287F085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5940675A-B579-460E-94D1-54222C63F5DA}" styleName="无样式，网格型">
    <a:wholeTbl>
      <a:tcTxStyle>
        <a:fontRef idx="minor">
          <a:scrgbClr b="0" g="0" r="0"/>
        </a:fontRef>
        <a:schemeClr val="tx1"/>
      </a:tcTxStyle>
      <a:tcStyle>
        <a:tcBdr>
          <a:left>
            <a:ln cmpd="sng" w="12700">
              <a:solidFill>
                <a:schemeClr val="tx1"/>
              </a:solidFill>
            </a:ln>
          </a:left>
          <a:right>
            <a:ln cmpd="sng" w="12700">
              <a:solidFill>
                <a:schemeClr val="tx1"/>
              </a:solidFill>
            </a:ln>
          </a:right>
          <a:top>
            <a:ln cmpd="sng" w="12700">
              <a:solidFill>
                <a:schemeClr val="tx1"/>
              </a:solidFill>
            </a:ln>
          </a:top>
          <a:bottom>
            <a:ln cmpd="sng" w="12700">
              <a:solidFill>
                <a:schemeClr val="tx1"/>
              </a:solidFill>
            </a:ln>
          </a:bottom>
          <a:insideH>
            <a:ln cmpd="sng" w="12700">
              <a:solidFill>
                <a:schemeClr val="tx1"/>
              </a:solidFill>
            </a:ln>
          </a:insideH>
          <a:insideV>
            <a:ln cmpd="sng" w="12700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4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92" orient="horz"/>
        <p:guide pos="192"/>
        <p:guide pos="108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4.xml"/><Relationship Id="rId3" Type="http://schemas.openxmlformats.org/officeDocument/2006/relationships/presProps" Target="presProps4.xml"/><Relationship Id="rId4" Type="http://schemas.openxmlformats.org/officeDocument/2006/relationships/tableStyles" Target="tableStyles4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/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/>
          <p:cNvPicPr>
            <a:picLocks noChangeAspect="1"/>
          </p:cNvPicPr>
          <p:nvPr/>
        </p:nvPicPr>
        <p:blipFill rotWithShape="1">
          <a:blip r:embed="rId6">
            <a:alphaModFix amt="16000"/>
          </a:blip>
          <a:srcRect t="24724" r="1619" b="63695"/>
          <a:stretch>
            <a:fillRect/>
          </a:stretch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https://github.com/shajissa8/Week-3/blob/main/Plant_Disease_Detection_SystemC6_ipynb_txt.ipynb" TargetMode="External"/><Relationship Id="rId4" Type="http://schemas.openxmlformats.org/officeDocument/2006/relationships/hyperlink" Target="http://www.freepik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shajissa8/Week-3/blob/main/Plant_Disease_Detection_SystemC6_ipynb_txt.ipynb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desk with a computer&#10;&#10;Description automatically generated" id="72" name="Google Shape;72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"/>
          <p:cNvSpPr/>
          <p:nvPr/>
        </p:nvSpPr>
        <p:spPr>
          <a:xfrm>
            <a:off x="5873750" y="584200"/>
            <a:ext cx="4673700" cy="978000"/>
          </a:xfrm>
          <a:prstGeom prst="roundRect">
            <a:avLst>
              <a:gd fmla="val 16667" name="adj"/>
            </a:avLst>
          </a:prstGeom>
          <a:solidFill>
            <a:srgbClr val="EBEEF9"/>
          </a:solidFill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65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"/>
          <p:cNvSpPr txBox="1"/>
          <p:nvPr/>
        </p:nvSpPr>
        <p:spPr>
          <a:xfrm>
            <a:off x="4151586" y="3429000"/>
            <a:ext cx="68709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Plant Disease Detection System  </a:t>
            </a:r>
            <a:endParaRPr b="1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" name="Google Shape;75;p1"/>
          <p:cNvGrpSpPr/>
          <p:nvPr/>
        </p:nvGrpSpPr>
        <p:grpSpPr>
          <a:xfrm>
            <a:off x="6890510" y="742085"/>
            <a:ext cx="2640036" cy="664374"/>
            <a:chOff x="2375536" y="1112060"/>
            <a:chExt cx="3292636" cy="828603"/>
          </a:xfrm>
        </p:grpSpPr>
        <p:pic>
          <p:nvPicPr>
            <p:cNvPr descr="A close up of a logo&#10;&#10;Description automatically generated" id="76" name="Google Shape;76;p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yellow and red shell logo&#10;&#10;Description automatically generated" id="77" name="Google Shape;77;p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8" name="Google Shape;78;p1"/>
          <p:cNvSpPr txBox="1"/>
          <p:nvPr/>
        </p:nvSpPr>
        <p:spPr>
          <a:xfrm>
            <a:off x="8361300" y="5942225"/>
            <a:ext cx="38307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/>
              <a:t>Submitted by:</a:t>
            </a:r>
            <a:endParaRPr b="1"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/>
              <a:t>Afreen Sudheer</a:t>
            </a:r>
            <a:endParaRPr b="1"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800"/>
              <a:t>STU6648529895c8e1716015768</a:t>
            </a:r>
            <a:endParaRPr b="1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5066" y="1439333"/>
            <a:ext cx="4000770" cy="5418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4605" y="1439333"/>
            <a:ext cx="2941562" cy="54186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5066" y="1059677"/>
            <a:ext cx="18288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800" b="1" dirty="0"/>
              <a:t>3.</a:t>
            </a:r>
            <a:endParaRPr lang="en-US" sz="1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784605" y="1059677"/>
            <a:ext cx="18288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800" b="1" dirty="0"/>
              <a:t>4.</a:t>
            </a:r>
            <a:endParaRPr lang="en-US" sz="18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4936" y="1439333"/>
            <a:ext cx="4073746" cy="54186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726167" y="1059677"/>
            <a:ext cx="18288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800" b="1" dirty="0"/>
              <a:t>5.</a:t>
            </a:r>
            <a:endParaRPr lang="en-IN" sz="180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4914" y="1439333"/>
            <a:ext cx="3251822" cy="541866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2546" y="1312894"/>
            <a:ext cx="3363872" cy="54186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3239" y="1439332"/>
            <a:ext cx="3207974" cy="54186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3904" y="933238"/>
            <a:ext cx="18288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800" b="1" dirty="0"/>
              <a:t>6.</a:t>
            </a:r>
            <a:endParaRPr lang="en-US" sz="1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240173" y="100303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800" b="1" dirty="0"/>
              <a:t>7.</a:t>
            </a:r>
            <a:endParaRPr lang="en-US" sz="1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063238" y="100303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800" b="1" dirty="0"/>
              <a:t>8.</a:t>
            </a:r>
            <a:endParaRPr lang="en-US" sz="1800" b="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9087" y="1298336"/>
            <a:ext cx="11769623" cy="2103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In this current study, a</a:t>
            </a:r>
            <a:r>
              <a:rPr lang="en-IN" b="1" dirty="0"/>
              <a:t> system based on deep learning</a:t>
            </a:r>
            <a:r>
              <a:rPr lang="en-IN" dirty="0"/>
              <a:t> was successfully developed for </a:t>
            </a:r>
            <a:r>
              <a:rPr lang="en-IN" b="1" dirty="0"/>
              <a:t>disease diagnosis and plant disease classification using image data</a:t>
            </a:r>
            <a:r>
              <a:rPr lang="en-IN" dirty="0"/>
              <a:t>. </a:t>
            </a:r>
            <a:r>
              <a:rPr lang="en-IN" b="1" dirty="0"/>
              <a:t>Convolutional Neural Networks (CNNs)</a:t>
            </a:r>
            <a:r>
              <a:rPr lang="en-IN" dirty="0"/>
              <a:t> proved to be effective in </a:t>
            </a:r>
            <a:r>
              <a:rPr lang="en-IN" b="1" dirty="0"/>
              <a:t>identifying diseases within 38 classes</a:t>
            </a:r>
            <a:r>
              <a:rPr lang="en-IN" dirty="0"/>
              <a:t>, with </a:t>
            </a:r>
            <a:r>
              <a:rPr lang="en-IN" b="1" dirty="0"/>
              <a:t>efficient training and validation results</a:t>
            </a:r>
            <a:r>
              <a:rPr lang="en-IN" dirty="0"/>
              <a:t>. With </a:t>
            </a:r>
            <a:r>
              <a:rPr lang="en-IN" b="1" dirty="0"/>
              <a:t>proper preprocessing of the dataset</a:t>
            </a:r>
            <a:r>
              <a:rPr lang="en-IN" dirty="0"/>
              <a:t>, </a:t>
            </a:r>
            <a:r>
              <a:rPr lang="en-IN" b="1" dirty="0"/>
              <a:t>augmentation techniques</a:t>
            </a:r>
            <a:r>
              <a:rPr lang="en-IN" dirty="0"/>
              <a:t>, and </a:t>
            </a:r>
            <a:r>
              <a:rPr lang="en-IN" b="1" dirty="0"/>
              <a:t>model fine-tuning</a:t>
            </a:r>
            <a:r>
              <a:rPr lang="en-IN" dirty="0"/>
              <a:t>, the system </a:t>
            </a:r>
            <a:r>
              <a:rPr lang="en-IN" b="1" dirty="0"/>
              <a:t>exhibited high capability for practical implementation</a:t>
            </a:r>
            <a:r>
              <a:rPr lang="en-IN" dirty="0"/>
              <a:t> in agriculture. The system holds the potential to help farmers with early disease detection, </a:t>
            </a:r>
            <a:r>
              <a:rPr lang="en-IN" b="1" dirty="0"/>
              <a:t>reducing dependence on expert analysis</a:t>
            </a:r>
            <a:r>
              <a:rPr lang="en-IN" dirty="0"/>
              <a:t>, and </a:t>
            </a:r>
            <a:r>
              <a:rPr lang="en-IN" b="1" dirty="0"/>
              <a:t>improving timely crop management</a:t>
            </a:r>
            <a:r>
              <a:rPr lang="en-IN" dirty="0"/>
              <a:t>.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191911" y="972537"/>
            <a:ext cx="265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IN" sz="20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Learning Objectives</a:t>
            </a:r>
            <a:endParaRPr b="0" i="0" sz="20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199800" y="6135325"/>
            <a:ext cx="8889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I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I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56;p1"/>
          <p:cNvCxnSpPr/>
          <p:nvPr/>
        </p:nvCxnSpPr>
        <p:spPr>
          <a:xfrm>
            <a:off x="0" y="6055360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A ladder leading to a large yellow circle&#10;&#10;Description automatically generated" id="57" name="Google Shape;57;p1"/>
          <p:cNvPicPr preferRelativeResize="0"/>
          <p:nvPr/>
        </p:nvPicPr>
        <p:blipFill rotWithShape="1">
          <a:blip r:embed="rId2">
            <a:alphaModFix amt="85000"/>
          </a:blip>
          <a:srcRect b="0" l="13762" r="13653" t="6138"/>
          <a:stretch/>
        </p:blipFill>
        <p:spPr>
          <a:xfrm>
            <a:off x="7345680" y="1442720"/>
            <a:ext cx="4500880" cy="463295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"/>
          <p:cNvSpPr txBox="1"/>
          <p:nvPr/>
        </p:nvSpPr>
        <p:spPr>
          <a:xfrm>
            <a:off x="8839200" y="3168609"/>
            <a:ext cx="15036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1" i="0" lang="en-IN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GOAL</a:t>
            </a:r>
            <a:endParaRPr b="1" i="0" sz="3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191911" y="1372647"/>
            <a:ext cx="7153800" cy="42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objective of this research is to create an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automatic plant disease detection system 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based on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deep learning methods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i.e.,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Convolutional Neural Networks (CNNs)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to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classify plant leaf images based on observable disease symptoms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Some of the key objectives are:-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database preparation 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augmentation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improved model performance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multi-class classification model creation 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TensorFlow 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Keras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accuracy evaluation 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identifying overfitting 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underfitting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system is expected to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help in early disease detection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lower reliance on human inspections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enable scalable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real-time monitoring in agriculture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provides the basis 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the application of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computer vision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smart farming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enhanced crop management.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">
            <a:hlinkClick r:id="rId3"/>
          </p:cNvPr>
          <p:cNvSpPr txBox="1"/>
          <p:nvPr/>
        </p:nvSpPr>
        <p:spPr>
          <a:xfrm>
            <a:off x="828774" y="6103525"/>
            <a:ext cx="2748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IN" sz="1000" u="sng">
                <a:solidFill>
                  <a:schemeClr val="hlink"/>
                </a:solidFill>
                <a:hlinkClick r:id="rId4"/>
              </a:rPr>
              <a:t>www.freepik.com/</a:t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>
                <a:solidFill>
                  <a:srgbClr val="213163"/>
                </a:solidFill>
              </a:rPr>
              <a:t>ools and Technology used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5834" y="1467774"/>
            <a:ext cx="1205616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800" dirty="0"/>
              <a:t>Several technologies, frameworks, and tools were employed in developing and training the plant disease detection system:</a:t>
            </a:r>
            <a:endParaRPr lang="en-IN" sz="1800" dirty="0"/>
          </a:p>
          <a:p>
            <a:pPr marL="457200" indent="-457200" algn="just">
              <a:buFont typeface="+mj-lt"/>
              <a:buAutoNum type="arabicPeriod"/>
            </a:pPr>
            <a:r>
              <a:rPr lang="en-IN" sz="1800" u="sng" dirty="0"/>
              <a:t>Programming language:</a:t>
            </a:r>
            <a:r>
              <a:rPr lang="en-IN" sz="1800" dirty="0"/>
              <a:t> </a:t>
            </a:r>
            <a:endParaRPr lang="en-IN" sz="1800" dirty="0"/>
          </a:p>
          <a:p>
            <a:pPr marL="457200" lvl="1" indent="-457200" algn="just">
              <a:buFont typeface="Arial" panose="020B0604020202020204" pitchFamily="34" charset="0"/>
              <a:buChar char="•"/>
            </a:pPr>
            <a:r>
              <a:rPr lang="en-IN" sz="1800" b="1" dirty="0"/>
              <a:t>Python</a:t>
            </a:r>
            <a:r>
              <a:rPr lang="en-IN" sz="1800" dirty="0"/>
              <a:t> programming is used because it </a:t>
            </a:r>
            <a:r>
              <a:rPr lang="en-IN" sz="1800" b="1" dirty="0"/>
              <a:t>supports image processing</a:t>
            </a:r>
            <a:r>
              <a:rPr lang="en-IN" sz="1800" dirty="0"/>
              <a:t> and </a:t>
            </a:r>
            <a:r>
              <a:rPr lang="en-IN" sz="1800" b="1" dirty="0"/>
              <a:t>machine learning libraries</a:t>
            </a:r>
            <a:r>
              <a:rPr lang="en-IN" sz="1800" dirty="0"/>
              <a:t>.</a:t>
            </a:r>
            <a:endParaRPr lang="en-IN" sz="1800" dirty="0"/>
          </a:p>
          <a:p>
            <a:pPr marL="457200" indent="-457200" algn="just">
              <a:buFont typeface="+mj-lt"/>
              <a:buAutoNum type="arabicPeriod"/>
            </a:pPr>
            <a:r>
              <a:rPr lang="en-IN" sz="1800" u="sng" dirty="0"/>
              <a:t>Libraries and frameworks: </a:t>
            </a:r>
            <a:endParaRPr lang="en-IN" sz="1800" u="sng" dirty="0"/>
          </a:p>
          <a:p>
            <a:pPr marL="457200" lvl="2" indent="-457200" algn="just">
              <a:buFont typeface="Arial" panose="020B0604020202020204" pitchFamily="34" charset="0"/>
              <a:buChar char="•"/>
            </a:pPr>
            <a:r>
              <a:rPr lang="en-IN" sz="1800" dirty="0"/>
              <a:t>The </a:t>
            </a:r>
            <a:r>
              <a:rPr lang="en-IN" sz="1800" b="1" dirty="0"/>
              <a:t>CNN deep learning model</a:t>
            </a:r>
            <a:r>
              <a:rPr lang="en-IN" sz="1800" dirty="0"/>
              <a:t> is constructed and trained using </a:t>
            </a:r>
            <a:r>
              <a:rPr lang="en-IN" sz="1800" b="1" dirty="0"/>
              <a:t>TensorFlow/Keras</a:t>
            </a:r>
            <a:r>
              <a:rPr lang="en-IN" sz="1800" dirty="0"/>
              <a:t>.</a:t>
            </a:r>
            <a:endParaRPr lang="en-IN" sz="1800" dirty="0"/>
          </a:p>
          <a:p>
            <a:pPr marL="457200" lvl="2" indent="-457200" algn="just">
              <a:buFont typeface="Arial" panose="020B0604020202020204" pitchFamily="34" charset="0"/>
              <a:buChar char="•"/>
            </a:pPr>
            <a:r>
              <a:rPr lang="en-IN" sz="1800" b="1" dirty="0"/>
              <a:t>OpenCV</a:t>
            </a:r>
            <a:r>
              <a:rPr lang="en-IN" sz="1800" dirty="0"/>
              <a:t> is utilized to carry out </a:t>
            </a:r>
            <a:r>
              <a:rPr lang="en-IN" sz="1800" b="1" dirty="0"/>
              <a:t>preprocessing</a:t>
            </a:r>
            <a:r>
              <a:rPr lang="en-IN" sz="1800" dirty="0"/>
              <a:t> and </a:t>
            </a:r>
            <a:r>
              <a:rPr lang="en-IN" sz="1800" b="1" dirty="0"/>
              <a:t>image operations</a:t>
            </a:r>
            <a:r>
              <a:rPr lang="en-IN" sz="1800" dirty="0"/>
              <a:t>.</a:t>
            </a:r>
            <a:endParaRPr lang="en-IN" sz="1800" dirty="0"/>
          </a:p>
          <a:p>
            <a:pPr marL="457200" lvl="2" indent="-457200" algn="just">
              <a:buFont typeface="Arial" panose="020B0604020202020204" pitchFamily="34" charset="0"/>
              <a:buChar char="•"/>
            </a:pPr>
            <a:r>
              <a:rPr lang="en-IN" sz="1800" b="1" dirty="0"/>
              <a:t>Matplotlib</a:t>
            </a:r>
            <a:r>
              <a:rPr lang="en-IN" sz="1800" dirty="0"/>
              <a:t> is used to </a:t>
            </a:r>
            <a:r>
              <a:rPr lang="en-IN" sz="1800" b="1" dirty="0"/>
              <a:t>plot loss </a:t>
            </a:r>
            <a:r>
              <a:rPr lang="en-IN" sz="1800" dirty="0"/>
              <a:t>and</a:t>
            </a:r>
            <a:r>
              <a:rPr lang="en-IN" sz="1800" b="1" dirty="0"/>
              <a:t> training accuracy</a:t>
            </a:r>
            <a:r>
              <a:rPr lang="en-IN" sz="1800" dirty="0"/>
              <a:t>.</a:t>
            </a:r>
            <a:endParaRPr lang="en-IN" sz="1800" dirty="0"/>
          </a:p>
          <a:p>
            <a:pPr marL="457200" lvl="2" indent="-457200" algn="just">
              <a:buFont typeface="Arial" panose="020B0604020202020204" pitchFamily="34" charset="0"/>
              <a:buChar char="•"/>
            </a:pPr>
            <a:r>
              <a:rPr lang="en-IN" sz="1800" b="1" dirty="0"/>
              <a:t>Pandas</a:t>
            </a:r>
            <a:r>
              <a:rPr lang="en-IN" sz="1800" dirty="0"/>
              <a:t> and </a:t>
            </a:r>
            <a:r>
              <a:rPr lang="en-IN" sz="1800" b="1" dirty="0"/>
              <a:t>NumPy</a:t>
            </a:r>
            <a:r>
              <a:rPr lang="en-IN" sz="1800" dirty="0"/>
              <a:t> are used for </a:t>
            </a:r>
            <a:r>
              <a:rPr lang="en-IN" sz="1800" b="1" dirty="0"/>
              <a:t>data manipulation </a:t>
            </a:r>
            <a:r>
              <a:rPr lang="en-IN" sz="1800" dirty="0"/>
              <a:t>and </a:t>
            </a:r>
            <a:r>
              <a:rPr lang="en-IN" sz="1800" b="1" dirty="0"/>
              <a:t>numerical calculations</a:t>
            </a:r>
            <a:r>
              <a:rPr lang="en-IN" sz="1800" dirty="0"/>
              <a:t>.</a:t>
            </a:r>
            <a:endParaRPr lang="en-IN" sz="1800" dirty="0"/>
          </a:p>
          <a:p>
            <a:pPr marL="457200" indent="-457200" algn="just">
              <a:buFont typeface="+mj-lt"/>
              <a:buAutoNum type="arabicPeriod"/>
            </a:pPr>
            <a:r>
              <a:rPr lang="en-IN" sz="1800" u="sng" dirty="0"/>
              <a:t>System: </a:t>
            </a:r>
            <a:endParaRPr lang="en-IN" sz="1800" u="sng" dirty="0"/>
          </a:p>
          <a:p>
            <a:pPr marL="457200" lvl="1" indent="-457200" algn="just">
              <a:buFont typeface="Arial" panose="020B0604020202020204" pitchFamily="34" charset="0"/>
              <a:buChar char="•"/>
            </a:pPr>
            <a:r>
              <a:rPr lang="en-IN" sz="1800" b="1" dirty="0"/>
              <a:t>Google Colab</a:t>
            </a:r>
            <a:r>
              <a:rPr lang="en-IN" sz="1800" dirty="0"/>
              <a:t> was used due to its </a:t>
            </a:r>
            <a:r>
              <a:rPr lang="en-IN" sz="1800" b="1" dirty="0"/>
              <a:t>cloud-based Jupyter environment</a:t>
            </a:r>
            <a:r>
              <a:rPr lang="en-IN" sz="1800" dirty="0"/>
              <a:t>, </a:t>
            </a:r>
            <a:r>
              <a:rPr lang="en-IN" sz="1800" b="1" dirty="0"/>
              <a:t>ease of use</a:t>
            </a:r>
            <a:r>
              <a:rPr lang="en-IN" sz="1800" dirty="0"/>
              <a:t>, and </a:t>
            </a:r>
            <a:r>
              <a:rPr lang="en-IN" sz="1800" b="1" dirty="0"/>
              <a:t>free GPU utilization</a:t>
            </a:r>
            <a:r>
              <a:rPr lang="en-IN" sz="1800" dirty="0"/>
              <a:t>.</a:t>
            </a:r>
            <a:endParaRPr lang="en-IN" sz="1800" dirty="0"/>
          </a:p>
          <a:p>
            <a:pPr marL="457200" indent="-457200" algn="just">
              <a:buFont typeface="+mj-lt"/>
              <a:buAutoNum type="arabicPeriod"/>
            </a:pPr>
            <a:r>
              <a:rPr lang="en-IN" sz="1800" u="sng" dirty="0"/>
              <a:t>Managing Datasets: </a:t>
            </a:r>
            <a:endParaRPr lang="en-IN" sz="1800" u="sng" dirty="0"/>
          </a:p>
          <a:p>
            <a:pPr marL="457200" lvl="1" indent="-457200" algn="just">
              <a:buFont typeface="Arial" panose="020B0604020202020204" pitchFamily="34" charset="0"/>
              <a:buChar char="•"/>
            </a:pPr>
            <a:r>
              <a:rPr lang="en-IN" sz="1800" dirty="0"/>
              <a:t>The </a:t>
            </a:r>
            <a:r>
              <a:rPr lang="en-IN" sz="1800" b="1" dirty="0"/>
              <a:t>ImageDataGenerator</a:t>
            </a:r>
            <a:r>
              <a:rPr lang="en-IN" sz="1800" dirty="0"/>
              <a:t> </a:t>
            </a:r>
            <a:r>
              <a:rPr lang="en-IN" sz="1800" b="1" dirty="0"/>
              <a:t>improves the robustness of the model</a:t>
            </a:r>
            <a:r>
              <a:rPr lang="en-IN" sz="1800" dirty="0"/>
              <a:t> using </a:t>
            </a:r>
            <a:r>
              <a:rPr lang="en-IN" sz="1800" b="1" dirty="0"/>
              <a:t>real-time data augmentation operations</a:t>
            </a:r>
            <a:r>
              <a:rPr lang="en-IN" sz="1800" dirty="0"/>
              <a:t> that include processes like </a:t>
            </a:r>
            <a:r>
              <a:rPr lang="en-IN" sz="1800" b="1" dirty="0"/>
              <a:t>rotation</a:t>
            </a:r>
            <a:r>
              <a:rPr lang="en-IN" sz="1800" dirty="0"/>
              <a:t>, </a:t>
            </a:r>
            <a:r>
              <a:rPr lang="en-IN" sz="1800" b="1" dirty="0"/>
              <a:t>scaling</a:t>
            </a:r>
            <a:r>
              <a:rPr lang="en-IN" sz="1800" dirty="0"/>
              <a:t>, and </a:t>
            </a:r>
            <a:r>
              <a:rPr lang="en-IN" sz="1800" b="1" dirty="0"/>
              <a:t>normalization</a:t>
            </a:r>
            <a:r>
              <a:rPr lang="en-IN" sz="1800" dirty="0"/>
              <a:t>.</a:t>
            </a:r>
            <a:endParaRPr lang="en-IN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8356" y="1414766"/>
            <a:ext cx="1190013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800" dirty="0"/>
              <a:t>To ensure accurate classification outcomes, the project was done in a systematic manner:</a:t>
            </a:r>
            <a:endParaRPr lang="en-IN" sz="1800" dirty="0"/>
          </a:p>
          <a:p>
            <a:pPr marL="457200" indent="-457200" algn="just">
              <a:buFont typeface="+mj-lt"/>
              <a:buAutoNum type="arabicPeriod"/>
            </a:pPr>
            <a:r>
              <a:rPr lang="en-IN" sz="1800" u="sng" dirty="0"/>
              <a:t>Dataset Preparation</a:t>
            </a:r>
            <a:r>
              <a:rPr lang="en-IN" sz="1800" dirty="0"/>
              <a:t>:- Downloaded the dataset from a Google</a:t>
            </a:r>
            <a:r>
              <a:rPr lang="en-IN" sz="1800" b="1" dirty="0"/>
              <a:t> Drive ZIP file </a:t>
            </a:r>
            <a:r>
              <a:rPr lang="en-IN" sz="1800" dirty="0"/>
              <a:t>which contained over </a:t>
            </a:r>
            <a:r>
              <a:rPr lang="en-IN" sz="1800" b="1" dirty="0"/>
              <a:t>63,000 images </a:t>
            </a:r>
            <a:r>
              <a:rPr lang="en-IN" sz="1800" dirty="0"/>
              <a:t>of healthy</a:t>
            </a:r>
            <a:r>
              <a:rPr lang="en-IN" sz="1800" b="1" dirty="0"/>
              <a:t> and infected leaves </a:t>
            </a:r>
            <a:r>
              <a:rPr lang="en-IN" sz="1800" dirty="0"/>
              <a:t>of</a:t>
            </a:r>
            <a:r>
              <a:rPr lang="en-IN" sz="1800" b="1" dirty="0"/>
              <a:t> 38 classe</a:t>
            </a:r>
            <a:r>
              <a:rPr lang="en-IN" sz="1800" dirty="0"/>
              <a:t>s.</a:t>
            </a:r>
            <a:endParaRPr lang="en-IN" sz="1800" dirty="0"/>
          </a:p>
          <a:p>
            <a:pPr marL="457200" indent="-457200" algn="just">
              <a:buFont typeface="+mj-lt"/>
              <a:buAutoNum type="arabicPeriod"/>
            </a:pPr>
            <a:r>
              <a:rPr lang="en-IN" sz="1800" u="sng" dirty="0"/>
              <a:t>Preprocessing and Augmentation:</a:t>
            </a:r>
            <a:r>
              <a:rPr lang="en-IN" sz="1800" dirty="0"/>
              <a:t>- All the images were resized</a:t>
            </a:r>
            <a:r>
              <a:rPr lang="en-IN" sz="1800" b="1" dirty="0"/>
              <a:t> to 224×224 pixels</a:t>
            </a:r>
            <a:r>
              <a:rPr lang="en-IN" sz="1800" dirty="0"/>
              <a:t>. Pixel values were normalized</a:t>
            </a:r>
            <a:r>
              <a:rPr lang="en-IN" sz="1800" b="1" dirty="0"/>
              <a:t> to the [0,1] scale</a:t>
            </a:r>
            <a:r>
              <a:rPr lang="en-IN" sz="1800" dirty="0"/>
              <a:t>. </a:t>
            </a:r>
            <a:r>
              <a:rPr lang="en-IN" sz="1800" b="1" dirty="0"/>
              <a:t>Augmentation techniques </a:t>
            </a:r>
            <a:r>
              <a:rPr lang="en-IN" sz="1800" dirty="0"/>
              <a:t>like </a:t>
            </a:r>
            <a:r>
              <a:rPr lang="en-IN" sz="1800" b="1" dirty="0"/>
              <a:t>rotation</a:t>
            </a:r>
            <a:r>
              <a:rPr lang="en-IN" sz="1800" dirty="0"/>
              <a:t> were applied using </a:t>
            </a:r>
            <a:r>
              <a:rPr lang="en-IN" sz="1800" b="1" dirty="0"/>
              <a:t>ImageDataGenerator</a:t>
            </a:r>
            <a:r>
              <a:rPr lang="en-IN" sz="1800" dirty="0"/>
              <a:t>.</a:t>
            </a:r>
            <a:endParaRPr lang="en-IN" sz="1800" dirty="0"/>
          </a:p>
          <a:p>
            <a:pPr marL="457200" indent="-457200" algn="just">
              <a:buFont typeface="+mj-lt"/>
              <a:buAutoNum type="arabicPeriod"/>
            </a:pPr>
            <a:r>
              <a:rPr lang="en-IN" sz="1800" u="sng" dirty="0"/>
              <a:t>Model Architecture</a:t>
            </a:r>
            <a:r>
              <a:rPr lang="en-IN" sz="1800" dirty="0"/>
              <a:t>:- </a:t>
            </a:r>
            <a:r>
              <a:rPr lang="en-IN" sz="1800" b="1" dirty="0"/>
              <a:t>TensorFlow Keras API </a:t>
            </a:r>
            <a:r>
              <a:rPr lang="en-IN" sz="1800" dirty="0"/>
              <a:t>was used to create a Convolutional</a:t>
            </a:r>
            <a:r>
              <a:rPr lang="en-IN" sz="1800" b="1" dirty="0"/>
              <a:t> Neural Network (CNN)</a:t>
            </a:r>
            <a:r>
              <a:rPr lang="en-IN" sz="1800" dirty="0"/>
              <a:t>. In </a:t>
            </a:r>
            <a:r>
              <a:rPr lang="en-IN" sz="1800" b="1" dirty="0"/>
              <a:t>multiclass classification</a:t>
            </a:r>
            <a:r>
              <a:rPr lang="en-IN" sz="1800" dirty="0"/>
              <a:t>,</a:t>
            </a:r>
            <a:r>
              <a:rPr lang="en-IN" sz="1800" b="1" dirty="0"/>
              <a:t> </a:t>
            </a:r>
            <a:r>
              <a:rPr lang="en-IN" sz="1800" dirty="0"/>
              <a:t>the</a:t>
            </a:r>
            <a:r>
              <a:rPr lang="en-IN" sz="1800" b="1" dirty="0"/>
              <a:t> network employs max-pooling</a:t>
            </a:r>
            <a:r>
              <a:rPr lang="en-IN" sz="1800" dirty="0"/>
              <a:t>,</a:t>
            </a:r>
            <a:r>
              <a:rPr lang="en-IN" sz="1800" b="1" dirty="0"/>
              <a:t> activation functions (ReLU)</a:t>
            </a:r>
            <a:r>
              <a:rPr lang="en-IN" sz="1800" dirty="0"/>
              <a:t>,</a:t>
            </a:r>
            <a:r>
              <a:rPr lang="en-IN" sz="1800" b="1" dirty="0"/>
              <a:t> a number of convolutional layers</a:t>
            </a:r>
            <a:r>
              <a:rPr lang="en-IN" sz="1800" dirty="0"/>
              <a:t>,</a:t>
            </a:r>
            <a:r>
              <a:rPr lang="en-IN" sz="1800" b="1" dirty="0"/>
              <a:t> </a:t>
            </a:r>
            <a:r>
              <a:rPr lang="en-IN" sz="1800" dirty="0"/>
              <a:t>and</a:t>
            </a:r>
            <a:r>
              <a:rPr lang="en-IN" sz="1800" b="1" dirty="0"/>
              <a:t> fully connected layers with softmax</a:t>
            </a:r>
            <a:r>
              <a:rPr lang="en-IN" sz="1800" dirty="0"/>
              <a:t>.</a:t>
            </a:r>
            <a:endParaRPr lang="en-IN" sz="1800" dirty="0"/>
          </a:p>
          <a:p>
            <a:pPr marL="457200" indent="-457200" algn="just">
              <a:buFont typeface="+mj-lt"/>
              <a:buAutoNum type="arabicPeriod"/>
            </a:pPr>
            <a:r>
              <a:rPr lang="en-IN" sz="1800" u="sng" dirty="0"/>
              <a:t>Training and Validation</a:t>
            </a:r>
            <a:r>
              <a:rPr lang="en-IN" sz="1800" dirty="0"/>
              <a:t>:- </a:t>
            </a:r>
            <a:r>
              <a:rPr lang="en-IN" sz="1800" b="1" dirty="0"/>
              <a:t>10% </a:t>
            </a:r>
            <a:r>
              <a:rPr lang="en-IN" sz="1800" dirty="0"/>
              <a:t>of the data was </a:t>
            </a:r>
            <a:r>
              <a:rPr lang="en-IN" sz="1800" b="1" dirty="0"/>
              <a:t>validated</a:t>
            </a:r>
            <a:r>
              <a:rPr lang="en-IN" sz="1800" dirty="0"/>
              <a:t> and</a:t>
            </a:r>
            <a:r>
              <a:rPr lang="en-IN" sz="1800" b="1" dirty="0"/>
              <a:t> 90%</a:t>
            </a:r>
            <a:r>
              <a:rPr lang="en-IN" sz="1800" dirty="0"/>
              <a:t> was </a:t>
            </a:r>
            <a:r>
              <a:rPr lang="en-IN" sz="1800" b="1" dirty="0"/>
              <a:t>trained</a:t>
            </a:r>
            <a:r>
              <a:rPr lang="en-IN" sz="1800" dirty="0"/>
              <a:t> upon. </a:t>
            </a:r>
            <a:r>
              <a:rPr lang="en-IN" sz="1800" b="1" dirty="0"/>
              <a:t>Backpropagation</a:t>
            </a:r>
            <a:r>
              <a:rPr lang="en-IN" sz="1800" dirty="0"/>
              <a:t> and </a:t>
            </a:r>
            <a:r>
              <a:rPr lang="en-IN" sz="1800" b="1" dirty="0"/>
              <a:t>optimization</a:t>
            </a:r>
            <a:r>
              <a:rPr lang="en-IN" sz="1800" dirty="0"/>
              <a:t> using the </a:t>
            </a:r>
            <a:r>
              <a:rPr lang="en-IN" sz="1800" b="1" dirty="0"/>
              <a:t>Adam optimizer </a:t>
            </a:r>
            <a:r>
              <a:rPr lang="en-IN" sz="1800" dirty="0"/>
              <a:t>were utilized while training. </a:t>
            </a:r>
            <a:r>
              <a:rPr lang="en-IN" sz="1800" b="1" dirty="0"/>
              <a:t>Epoch</a:t>
            </a:r>
            <a:r>
              <a:rPr lang="en-IN" sz="1800" dirty="0"/>
              <a:t> and </a:t>
            </a:r>
            <a:r>
              <a:rPr lang="en-IN" sz="1800" b="1" dirty="0"/>
              <a:t>batch size values</a:t>
            </a:r>
            <a:r>
              <a:rPr lang="en-IN" sz="1800" dirty="0"/>
              <a:t> were selected in order to provide a </a:t>
            </a:r>
            <a:r>
              <a:rPr lang="en-IN" sz="1800" b="1" dirty="0"/>
              <a:t>balance between performance and the speed of training</a:t>
            </a:r>
            <a:r>
              <a:rPr lang="en-IN" sz="1800" dirty="0"/>
              <a:t>.</a:t>
            </a:r>
            <a:endParaRPr lang="en-IN" sz="1800" dirty="0"/>
          </a:p>
          <a:p>
            <a:pPr marL="457200" indent="-457200" algn="just">
              <a:buFont typeface="+mj-lt"/>
              <a:buAutoNum type="arabicPeriod"/>
            </a:pPr>
            <a:r>
              <a:rPr lang="en-IN" sz="1800" u="sng" dirty="0"/>
              <a:t>Performance Monitoring</a:t>
            </a:r>
            <a:r>
              <a:rPr lang="en-IN" sz="1800" dirty="0"/>
              <a:t>: For </a:t>
            </a:r>
            <a:r>
              <a:rPr lang="en-IN" sz="1800" b="1" dirty="0"/>
              <a:t>learning trend monitoring</a:t>
            </a:r>
            <a:r>
              <a:rPr lang="en-IN" sz="1800" dirty="0"/>
              <a:t>, </a:t>
            </a:r>
            <a:r>
              <a:rPr lang="en-IN" sz="1800" b="1" dirty="0"/>
              <a:t>training and validation accuracy/loss </a:t>
            </a:r>
            <a:r>
              <a:rPr lang="en-IN" sz="1800" dirty="0"/>
              <a:t>were plotted. For </a:t>
            </a:r>
            <a:r>
              <a:rPr lang="en-IN" sz="1800" b="1" dirty="0"/>
              <a:t>robustness</a:t>
            </a:r>
            <a:r>
              <a:rPr lang="en-IN" sz="1800" dirty="0"/>
              <a:t>, </a:t>
            </a:r>
            <a:r>
              <a:rPr lang="en-IN" sz="1800" b="1" dirty="0"/>
              <a:t>class-wise performance</a:t>
            </a:r>
            <a:r>
              <a:rPr lang="en-IN" sz="1800" dirty="0"/>
              <a:t> was also tracked.</a:t>
            </a:r>
            <a:endParaRPr lang="en-IN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"/>
          <p:cNvSpPr txBox="1"/>
          <p:nvPr/>
        </p:nvSpPr>
        <p:spPr>
          <a:xfrm>
            <a:off x="9525" y="869950"/>
            <a:ext cx="12192000" cy="11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Plant Disease Detection system employs a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Convolutional Neural Network (CNN) trained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using the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TensorFlow-Keras framework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 images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are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resized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a standard dimension of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224×224 pixels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ensure consistency and compatibility with the CNN architecture. The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 data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augmented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with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random rotations up to 90°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increase variability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improve generalization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/>
          <p:nvPr/>
        </p:nvGraphicFramePr>
        <p:xfrm>
          <a:off x="47943" y="206883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{DB6FB553-1113-4ABA-8273-411B0287F085}</a:tableStyleId>
              </a:tblPr>
              <a:tblGrid>
                <a:gridCol w="3024025"/>
                <a:gridCol w="3024025"/>
                <a:gridCol w="3024025"/>
                <a:gridCol w="3024025"/>
              </a:tblGrid>
              <a:tr h="660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b="1" lang="en-IN" sz="1865" u="none" cap="none" strike="noStrike"/>
                        <a:t>Parameter</a:t>
                      </a:r>
                      <a:endParaRPr b="1"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b="1" lang="en-IN" sz="1865" u="none" cap="none" strike="noStrike"/>
                        <a:t>Value</a:t>
                      </a:r>
                      <a:endParaRPr b="1"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b="1" lang="en-IN" sz="1865" u="none" cap="none" strike="noStrike"/>
                        <a:t>Purpose</a:t>
                      </a:r>
                      <a:endParaRPr b="1"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b="1" lang="en-IN" sz="1865" u="none" cap="none" strike="noStrike"/>
                        <a:t>Reason for Value</a:t>
                      </a:r>
                      <a:endParaRPr b="1" sz="1865" u="none" cap="none" strike="noStrike"/>
                    </a:p>
                  </a:txBody>
                  <a:tcPr marT="45725" marB="45725" marR="91450" marL="91450" anchor="ctr"/>
                </a:tc>
              </a:tr>
              <a:tr h="660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batch_size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164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Number of samples per gradient update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Balances speed and GPU memory efficieny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</a:tr>
              <a:tr h="660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target_size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(224,224)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Resizes images to fixed dimensions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Standard input size for CNNs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</a:tr>
              <a:tr h="660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validation_split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0.1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Percentage of training data used for validation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Common value to monitor generalization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</a:tr>
              <a:tr h="660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rescale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1/255.0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Mormalizes pixel values to [0,1]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Ensures faster and stable training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</a:tr>
              <a:tr h="660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rotation_range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90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Augmentation: randomly rotates images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Introduces image variablity for robustness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</a:tr>
              <a:tr h="660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shuffle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True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Shuffles the training data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65"/>
                        <a:buFont typeface="Arial"/>
                        <a:buNone/>
                        <a:defRPr sz="1400" u="none" cap="none" strike="noStrike"/>
                      </a:pPr>
                      <a:r>
                        <a:rPr lang="en-IN" sz="1865" u="none" cap="none" strike="noStrike"/>
                        <a:t>Prevents model from learning data order</a:t>
                      </a:r>
                      <a:endParaRPr sz="1865" u="none" cap="none" strike="noStrike"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Table 3"/>
          <p:cNvGraphicFramePr/>
          <p:nvPr>
            <p:custDataLst>
              <p:tags r:id="rId1"/>
            </p:custDataLst>
          </p:nvPr>
        </p:nvGraphicFramePr>
        <p:xfrm>
          <a:off x="66675" y="849630"/>
          <a:ext cx="12096115" cy="60534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23870"/>
                <a:gridCol w="3023870"/>
                <a:gridCol w="3024505"/>
                <a:gridCol w="3023870"/>
              </a:tblGrid>
              <a:tr h="8566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epochs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5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Maximum number of passes through the data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Allows sufficient training, terminated early if needed</a:t>
                      </a:r>
                      <a:endParaRPr lang="en-IN" altLang="en-US" sz="1800"/>
                    </a:p>
                  </a:txBody>
                  <a:tcPr anchor="ctr" anchorCtr="0"/>
                </a:tc>
              </a:tr>
              <a:tr h="9144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early_stopping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patience=8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Stops training if no improvement in val_loss for 5 epochs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Prevents overfitting, saved training time</a:t>
                      </a:r>
                      <a:endParaRPr lang="en-IN" altLang="en-US" sz="1800"/>
                    </a:p>
                  </a:txBody>
                  <a:tcPr anchor="ctr" anchorCtr="0"/>
                </a:tc>
              </a:tr>
              <a:tr h="8566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steps_per_epoch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total_images//164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Number of batches per epoch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Ensures full coverage of training data per epoch</a:t>
                      </a:r>
                      <a:endParaRPr lang="en-IN" altLang="en-US" sz="1800"/>
                    </a:p>
                  </a:txBody>
                  <a:tcPr anchor="ctr" anchorCtr="0"/>
                </a:tc>
              </a:tr>
              <a:tr h="8559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validation_steps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val_images//164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Number of batches for validation per epoch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Matches validation data size</a:t>
                      </a:r>
                      <a:endParaRPr lang="en-IN" altLang="en-US" sz="1800"/>
                    </a:p>
                  </a:txBody>
                  <a:tcPr anchor="ctr" anchorCtr="0"/>
                </a:tc>
              </a:tr>
              <a:tr h="8572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optimizer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‘Adam’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Optimizes the wieghts during training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Adaptive, efficient for most tasks</a:t>
                      </a:r>
                      <a:endParaRPr lang="en-IN" altLang="en-US" sz="1800"/>
                    </a:p>
                  </a:txBody>
                  <a:tcPr anchor="ctr" anchorCtr="0"/>
                </a:tc>
              </a:tr>
              <a:tr h="8559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loss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catgorical_crossentropy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Loss function for multiclass classification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Suitable for multiclass labeled data</a:t>
                      </a:r>
                      <a:endParaRPr lang="en-IN" altLang="en-US" sz="1800"/>
                    </a:p>
                  </a:txBody>
                  <a:tcPr anchor="ctr" anchorCtr="0"/>
                </a:tc>
              </a:tr>
              <a:tr h="8566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metrics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IN" altLang="en-US" sz="1800"/>
                        <a:t>[‘accuracy’]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Tracks model performace</a:t>
                      </a:r>
                      <a:endParaRPr lang="en-IN" altLang="en-US" sz="18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sz="1800"/>
                        <a:t>Accuracy is intuitive and relevant for classification</a:t>
                      </a:r>
                      <a:endParaRPr lang="en-IN" altLang="en-US" sz="1800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5104" y="1454522"/>
            <a:ext cx="1195828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800" b="1" dirty="0"/>
              <a:t>Plant health</a:t>
            </a:r>
            <a:r>
              <a:rPr lang="en-IN" sz="1800" dirty="0"/>
              <a:t> is </a:t>
            </a:r>
            <a:r>
              <a:rPr lang="en-IN" sz="1800" b="1" dirty="0"/>
              <a:t>essential</a:t>
            </a:r>
            <a:r>
              <a:rPr lang="en-IN" sz="1800" dirty="0"/>
              <a:t> to </a:t>
            </a:r>
            <a:r>
              <a:rPr lang="en-IN" sz="1800" b="1" dirty="0"/>
              <a:t>agricultural production</a:t>
            </a:r>
            <a:r>
              <a:rPr lang="en-IN" sz="1800" dirty="0"/>
              <a:t>, and in the </a:t>
            </a:r>
            <a:r>
              <a:rPr lang="en-IN" sz="1800" b="1" dirty="0"/>
              <a:t>absence of disease detection in plants</a:t>
            </a:r>
            <a:r>
              <a:rPr lang="en-IN" sz="1800" dirty="0"/>
              <a:t>, there is a </a:t>
            </a:r>
            <a:r>
              <a:rPr lang="en-IN" sz="1800" b="1" dirty="0"/>
              <a:t>risk of disastrous losses in crop production</a:t>
            </a:r>
            <a:r>
              <a:rPr lang="en-IN" sz="1800" dirty="0"/>
              <a:t>. The traditional methods of detecting disease like </a:t>
            </a:r>
            <a:r>
              <a:rPr lang="en-IN" sz="1800" b="1" dirty="0"/>
              <a:t>manual checking</a:t>
            </a:r>
            <a:r>
              <a:rPr lang="en-IN" sz="1800" dirty="0"/>
              <a:t>:</a:t>
            </a:r>
            <a:endParaRPr lang="en-IN" sz="1800" dirty="0"/>
          </a:p>
          <a:p>
            <a:pPr marL="457200" indent="-457200" algn="just">
              <a:buFont typeface="+mj-lt"/>
              <a:buAutoNum type="arabicPeriod"/>
            </a:pPr>
            <a:r>
              <a:rPr lang="en-IN" sz="1800" b="1" dirty="0"/>
              <a:t>Needs physical verification </a:t>
            </a:r>
            <a:r>
              <a:rPr lang="en-IN" sz="1800" dirty="0"/>
              <a:t>and access to </a:t>
            </a:r>
            <a:r>
              <a:rPr lang="en-IN" sz="1800" b="1" dirty="0"/>
              <a:t>technical expertise</a:t>
            </a:r>
            <a:r>
              <a:rPr lang="en-IN" sz="1800" dirty="0"/>
              <a:t>.</a:t>
            </a:r>
            <a:endParaRPr lang="en-IN" sz="1800" dirty="0"/>
          </a:p>
          <a:p>
            <a:pPr marL="457200" indent="-457200" algn="just">
              <a:buFont typeface="+mj-lt"/>
              <a:buAutoNum type="arabicPeriod"/>
            </a:pPr>
            <a:r>
              <a:rPr lang="en-IN" sz="1800" dirty="0"/>
              <a:t>Is </a:t>
            </a:r>
            <a:r>
              <a:rPr lang="en-IN" sz="1800" b="1" dirty="0"/>
              <a:t>prone to human error</a:t>
            </a:r>
            <a:r>
              <a:rPr lang="en-IN" sz="1800" dirty="0"/>
              <a:t>, particularly in </a:t>
            </a:r>
            <a:r>
              <a:rPr lang="en-IN" sz="1800" b="1" dirty="0"/>
              <a:t>large-scale agricultural </a:t>
            </a:r>
            <a:r>
              <a:rPr lang="en-IN" sz="1800" dirty="0"/>
              <a:t>activities where </a:t>
            </a:r>
            <a:r>
              <a:rPr lang="en-IN" sz="1800" b="1" dirty="0"/>
              <a:t>continuous monitoring</a:t>
            </a:r>
            <a:r>
              <a:rPr lang="en-IN" sz="1800" dirty="0"/>
              <a:t> is </a:t>
            </a:r>
            <a:r>
              <a:rPr lang="en-IN" sz="1800" b="1" dirty="0"/>
              <a:t>difficult.</a:t>
            </a:r>
            <a:endParaRPr lang="en-IN" sz="1800" b="1" dirty="0"/>
          </a:p>
          <a:p>
            <a:pPr algn="just"/>
            <a:r>
              <a:rPr lang="en-IN" sz="1800" dirty="0"/>
              <a:t>The </a:t>
            </a:r>
            <a:r>
              <a:rPr lang="en-IN" sz="1800" b="1" dirty="0"/>
              <a:t>proposed system</a:t>
            </a:r>
            <a:r>
              <a:rPr lang="en-IN" sz="1800" dirty="0"/>
              <a:t> will work to create a </a:t>
            </a:r>
            <a:r>
              <a:rPr lang="en-IN" sz="1800" b="1" dirty="0"/>
              <a:t>model</a:t>
            </a:r>
            <a:r>
              <a:rPr lang="en-IN" sz="1800" dirty="0"/>
              <a:t> based on </a:t>
            </a:r>
            <a:r>
              <a:rPr lang="en-IN" sz="1800" b="1" dirty="0"/>
              <a:t>Convolutional Neural Networks (CNNs)</a:t>
            </a:r>
            <a:r>
              <a:rPr lang="en-IN" sz="1800" dirty="0"/>
              <a:t> that will be capable of </a:t>
            </a:r>
            <a:r>
              <a:rPr lang="en-IN" sz="1800" b="1" dirty="0"/>
              <a:t>identifying</a:t>
            </a:r>
            <a:r>
              <a:rPr lang="en-IN" sz="1800" dirty="0"/>
              <a:t> and </a:t>
            </a:r>
            <a:r>
              <a:rPr lang="en-IN" sz="1800" b="1" dirty="0"/>
              <a:t>classifying</a:t>
            </a:r>
            <a:r>
              <a:rPr lang="en-IN" sz="1800" dirty="0"/>
              <a:t> </a:t>
            </a:r>
            <a:r>
              <a:rPr lang="en-IN" sz="1800" b="1" dirty="0"/>
              <a:t>crop diseases from leaf images of different crops</a:t>
            </a:r>
            <a:r>
              <a:rPr lang="en-IN" sz="1800" dirty="0"/>
              <a:t>. The model will be </a:t>
            </a:r>
            <a:r>
              <a:rPr lang="en-IN" sz="1800" b="1" dirty="0"/>
              <a:t>trained</a:t>
            </a:r>
            <a:r>
              <a:rPr lang="en-IN" sz="1800" dirty="0"/>
              <a:t> on a </a:t>
            </a:r>
            <a:r>
              <a:rPr lang="en-IN" sz="1800" b="1" dirty="0"/>
              <a:t>vast dataset of leaf images</a:t>
            </a:r>
            <a:r>
              <a:rPr lang="en-IN" sz="1800" dirty="0"/>
              <a:t>, </a:t>
            </a:r>
            <a:r>
              <a:rPr lang="en-IN" sz="1800" b="1" dirty="0"/>
              <a:t>including healthy </a:t>
            </a:r>
            <a:r>
              <a:rPr lang="en-IN" sz="1800" dirty="0"/>
              <a:t>and</a:t>
            </a:r>
            <a:r>
              <a:rPr lang="en-IN" sz="1800" b="1" dirty="0"/>
              <a:t> disease-infected leaves</a:t>
            </a:r>
            <a:r>
              <a:rPr lang="en-IN" sz="1800" dirty="0"/>
              <a:t> of different </a:t>
            </a:r>
            <a:r>
              <a:rPr lang="en-IN" sz="1800" b="1" dirty="0"/>
              <a:t>types of crops</a:t>
            </a:r>
            <a:r>
              <a:rPr lang="en-IN" sz="1800" dirty="0"/>
              <a:t>, for instance, apple, cherry, grape, etc.</a:t>
            </a:r>
            <a:endParaRPr lang="en-IN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 txBox="1"/>
          <p:nvPr/>
        </p:nvSpPr>
        <p:spPr>
          <a:xfrm>
            <a:off x="255104" y="1054412"/>
            <a:ext cx="610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20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Solution:  </a:t>
            </a:r>
            <a:endParaRPr b="1" i="0" sz="20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"/>
          <p:cNvSpPr txBox="1"/>
          <p:nvPr/>
        </p:nvSpPr>
        <p:spPr>
          <a:xfrm>
            <a:off x="255104" y="1454522"/>
            <a:ext cx="119370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suggested solution to the issue of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sluggish 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ineffective plant disease diagnosis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a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deep learning algorithm on CNN 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that: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Identifies 38 pre-defined classes (diseased and healthy) from plant leaf input images.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Increases model robustness by mimicking various real-world conditions through real-time data augmentation during training.</a:t>
            </a:r>
            <a:endParaRPr b="1" sz="18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/>
              <a:t>With an </a:t>
            </a:r>
            <a:r>
              <a:rPr b="1" lang="en-IN" sz="1800"/>
              <a:t>accuracy</a:t>
            </a:r>
            <a:r>
              <a:rPr lang="en-IN" sz="1800"/>
              <a:t> of </a:t>
            </a:r>
            <a:r>
              <a:rPr b="1" lang="en-IN" sz="1800"/>
              <a:t>89%</a:t>
            </a:r>
            <a:r>
              <a:rPr lang="en-IN" sz="1800"/>
              <a:t> in </a:t>
            </a:r>
            <a:r>
              <a:rPr b="1" lang="en-IN" sz="1800"/>
              <a:t>plant</a:t>
            </a:r>
            <a:r>
              <a:rPr b="1" i="0" lang="en-IN" sz="1800" u="none" cap="none" strike="noStrike">
                <a:solidFill>
                  <a:srgbClr val="000000"/>
                </a:solidFill>
              </a:rPr>
              <a:t> disease detection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the automatic system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reduces crop loss </a:t>
            </a:r>
            <a:r>
              <a:rPr i="0" lang="en-IN" sz="1800" u="none" cap="none" strike="noStrike">
                <a:solidFill>
                  <a:srgbClr val="000000"/>
                </a:solidFill>
              </a:rPr>
              <a:t>and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IN" sz="1800"/>
              <a:t>spreading of diseases 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enhances agricultural production</a:t>
            </a:r>
            <a:r>
              <a:rPr b="0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/>
              <a:t>The below is the backend for the proposed system:</a:t>
            </a:r>
            <a:endParaRPr sz="18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/>
              <a:t>Source Code File: </a:t>
            </a:r>
            <a:r>
              <a:rPr lang="en-IN" sz="1800" u="sng">
                <a:solidFill>
                  <a:schemeClr val="hlink"/>
                </a:solidFill>
                <a:hlinkClick r:id="rId2"/>
              </a:rPr>
              <a:t>https://github.com/shajissa8/Week-3/blob/main/Plant_Disease_Detection_SystemC6_ipynb_txt.ipynb</a:t>
            </a:r>
            <a:endParaRPr sz="18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/>
        </p:nvSpPr>
        <p:spPr>
          <a:xfrm>
            <a:off x="255104" y="1054412"/>
            <a:ext cx="610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IN" sz="20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Screenshot of Output:  </a:t>
            </a:r>
            <a:endParaRPr b="1" i="0" sz="20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5104" y="2118936"/>
            <a:ext cx="5687117" cy="3789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23639" y="2118936"/>
            <a:ext cx="5573445" cy="3922643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"/>
          <p:cNvSpPr txBox="1"/>
          <p:nvPr/>
        </p:nvSpPr>
        <p:spPr>
          <a:xfrm>
            <a:off x="510174" y="1933920"/>
            <a:ext cx="15738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3"/>
          <p:cNvSpPr txBox="1"/>
          <p:nvPr/>
        </p:nvSpPr>
        <p:spPr>
          <a:xfrm>
            <a:off x="6523639" y="1739280"/>
            <a:ext cx="18288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I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ags/tag2.xml><?xml version="1.0" encoding="utf-8"?>
<p:tagLst xmlns:p="http://schemas.openxmlformats.org/presentationml/2006/main">
  <p:tag name="TABLE_ENDDRAG_ORIGIN_RECT" val="952*473"/>
  <p:tag name="TABLE_ENDDRAG_RECT" val="5*66*952*473"/>
</p:tagLst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